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51206400" cy="309340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43"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601"/>
    <a:srgbClr val="1070A4"/>
    <a:srgbClr val="4DB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5"/>
    <p:restoredTop sz="94643"/>
  </p:normalViewPr>
  <p:slideViewPr>
    <p:cSldViewPr snapToGrid="0" snapToObjects="1" showGuides="1">
      <p:cViewPr varScale="1">
        <p:scale>
          <a:sx n="26" d="100"/>
          <a:sy n="26" d="100"/>
        </p:scale>
        <p:origin x="1236" y="204"/>
      </p:cViewPr>
      <p:guideLst>
        <p:guide orient="horz" pos="9743"/>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24877-85F8-46ED-914C-40E8FB5C674B}" type="datetimeFigureOut">
              <a:rPr lang="en-US" smtClean="0"/>
              <a:t>5/21/2021</a:t>
            </a:fld>
            <a:endParaRPr lang="en-US"/>
          </a:p>
        </p:txBody>
      </p:sp>
      <p:sp>
        <p:nvSpPr>
          <p:cNvPr id="4" name="Slide Image Placeholder 3"/>
          <p:cNvSpPr>
            <a:spLocks noGrp="1" noRot="1" noChangeAspect="1"/>
          </p:cNvSpPr>
          <p:nvPr>
            <p:ph type="sldImg" idx="2"/>
          </p:nvPr>
        </p:nvSpPr>
        <p:spPr>
          <a:xfrm>
            <a:off x="592138" y="685800"/>
            <a:ext cx="56737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8910FA-040E-4B82-8C10-6162DAE01481}" type="slidenum">
              <a:rPr lang="en-US" smtClean="0"/>
              <a:t>‹#›</a:t>
            </a:fld>
            <a:endParaRPr lang="en-US"/>
          </a:p>
        </p:txBody>
      </p:sp>
    </p:spTree>
    <p:extLst>
      <p:ext uri="{BB962C8B-B14F-4D97-AF65-F5344CB8AC3E}">
        <p14:creationId xmlns:p14="http://schemas.microsoft.com/office/powerpoint/2010/main" val="170339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laceholder Text">
    <p:bg>
      <p:bgRef idx="1001">
        <a:schemeClr val="bg1"/>
      </p:bgRef>
    </p:bg>
    <p:spTree>
      <p:nvGrpSpPr>
        <p:cNvPr id="1" name=""/>
        <p:cNvGrpSpPr/>
        <p:nvPr/>
      </p:nvGrpSpPr>
      <p:grpSpPr>
        <a:xfrm>
          <a:off x="0" y="0"/>
          <a:ext cx="0" cy="0"/>
          <a:chOff x="0" y="0"/>
          <a:chExt cx="0" cy="0"/>
        </a:xfrm>
      </p:grpSpPr>
      <p:cxnSp>
        <p:nvCxnSpPr>
          <p:cNvPr id="34" name="Straight Connector 33">
            <a:extLst>
              <a:ext uri="{FF2B5EF4-FFF2-40B4-BE49-F238E27FC236}">
                <a16:creationId xmlns="" xmlns:a16="http://schemas.microsoft.com/office/drawing/2014/main" id="{2CCCE633-DAD1-F848-9CB0-39359BBF3945}"/>
              </a:ext>
            </a:extLst>
          </p:cNvPr>
          <p:cNvCxnSpPr>
            <a:cxnSpLocks/>
          </p:cNvCxnSpPr>
          <p:nvPr userDrawn="1"/>
        </p:nvCxnSpPr>
        <p:spPr>
          <a:xfrm>
            <a:off x="12485984" y="6925567"/>
            <a:ext cx="36176000" cy="0"/>
          </a:xfrm>
          <a:prstGeom prst="line">
            <a:avLst/>
          </a:prstGeom>
          <a:ln w="11112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 xmlns:a16="http://schemas.microsoft.com/office/drawing/2014/main" id="{9C853B01-C21B-B341-8DDE-1455AC949828}"/>
              </a:ext>
            </a:extLst>
          </p:cNvPr>
          <p:cNvSpPr/>
          <p:nvPr userDrawn="1"/>
        </p:nvSpPr>
        <p:spPr>
          <a:xfrm>
            <a:off x="12263269" y="3896131"/>
            <a:ext cx="39855727" cy="164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 xmlns:a16="http://schemas.microsoft.com/office/drawing/2014/main" id="{EC469220-1B00-AE47-9D02-F603E9E030F0}"/>
              </a:ext>
            </a:extLst>
          </p:cNvPr>
          <p:cNvPicPr>
            <a:picLocks noChangeAspect="1"/>
          </p:cNvPicPr>
          <p:nvPr userDrawn="1"/>
        </p:nvPicPr>
        <p:blipFill>
          <a:blip r:embed="rId2"/>
          <a:stretch>
            <a:fillRect/>
          </a:stretch>
        </p:blipFill>
        <p:spPr>
          <a:xfrm>
            <a:off x="8869680" y="2196781"/>
            <a:ext cx="831996" cy="1643699"/>
          </a:xfrm>
          <a:prstGeom prst="rect">
            <a:avLst/>
          </a:prstGeom>
        </p:spPr>
      </p:pic>
      <p:pic>
        <p:nvPicPr>
          <p:cNvPr id="41" name="Picture 40">
            <a:extLst>
              <a:ext uri="{FF2B5EF4-FFF2-40B4-BE49-F238E27FC236}">
                <a16:creationId xmlns="" xmlns:a16="http://schemas.microsoft.com/office/drawing/2014/main" id="{A863FC6D-FBBC-B14C-87B6-2EE8D1BC3B94}"/>
              </a:ext>
            </a:extLst>
          </p:cNvPr>
          <p:cNvPicPr>
            <a:picLocks noChangeAspect="1"/>
          </p:cNvPicPr>
          <p:nvPr userDrawn="1"/>
        </p:nvPicPr>
        <p:blipFill>
          <a:blip r:embed="rId3"/>
          <a:stretch>
            <a:fillRect/>
          </a:stretch>
        </p:blipFill>
        <p:spPr>
          <a:xfrm>
            <a:off x="8503920" y="2348726"/>
            <a:ext cx="488950" cy="965974"/>
          </a:xfrm>
          <a:prstGeom prst="rect">
            <a:avLst/>
          </a:prstGeom>
        </p:spPr>
      </p:pic>
      <p:sp>
        <p:nvSpPr>
          <p:cNvPr id="28" name="Text Placeholder 5">
            <a:extLst>
              <a:ext uri="{FF2B5EF4-FFF2-40B4-BE49-F238E27FC236}">
                <a16:creationId xmlns="" xmlns:a16="http://schemas.microsoft.com/office/drawing/2014/main" id="{3836697E-3085-AA4A-9967-E48CE561C935}"/>
              </a:ext>
            </a:extLst>
          </p:cNvPr>
          <p:cNvSpPr>
            <a:spLocks noGrp="1"/>
          </p:cNvSpPr>
          <p:nvPr>
            <p:ph type="body" sz="quarter" idx="10" hasCustomPrompt="1"/>
          </p:nvPr>
        </p:nvSpPr>
        <p:spPr>
          <a:xfrm>
            <a:off x="12268201" y="9104175"/>
            <a:ext cx="11427822"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7">
            <a:extLst>
              <a:ext uri="{FF2B5EF4-FFF2-40B4-BE49-F238E27FC236}">
                <a16:creationId xmlns="" xmlns:a16="http://schemas.microsoft.com/office/drawing/2014/main" id="{BE132D8A-3D52-2441-B213-9FEAEE56F72E}"/>
              </a:ext>
            </a:extLst>
          </p:cNvPr>
          <p:cNvSpPr>
            <a:spLocks noGrp="1"/>
          </p:cNvSpPr>
          <p:nvPr>
            <p:ph type="body" sz="quarter" idx="11" hasCustomPrompt="1"/>
          </p:nvPr>
        </p:nvSpPr>
        <p:spPr>
          <a:xfrm>
            <a:off x="12722088" y="7793038"/>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Introduction</a:t>
            </a:r>
          </a:p>
        </p:txBody>
      </p:sp>
      <p:sp>
        <p:nvSpPr>
          <p:cNvPr id="30" name="Text Placeholder 7">
            <a:extLst>
              <a:ext uri="{FF2B5EF4-FFF2-40B4-BE49-F238E27FC236}">
                <a16:creationId xmlns="" xmlns:a16="http://schemas.microsoft.com/office/drawing/2014/main" id="{5316B872-6770-DA4D-8F73-C1A556E0EA2B}"/>
              </a:ext>
            </a:extLst>
          </p:cNvPr>
          <p:cNvSpPr>
            <a:spLocks noGrp="1"/>
          </p:cNvSpPr>
          <p:nvPr>
            <p:ph type="body" sz="quarter" idx="12" hasCustomPrompt="1"/>
          </p:nvPr>
        </p:nvSpPr>
        <p:spPr>
          <a:xfrm>
            <a:off x="12722088" y="21639212"/>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Materials &amp; Methods</a:t>
            </a:r>
          </a:p>
        </p:txBody>
      </p:sp>
      <p:sp>
        <p:nvSpPr>
          <p:cNvPr id="35" name="Text Placeholder 7">
            <a:extLst>
              <a:ext uri="{FF2B5EF4-FFF2-40B4-BE49-F238E27FC236}">
                <a16:creationId xmlns="" xmlns:a16="http://schemas.microsoft.com/office/drawing/2014/main" id="{0372A300-2A3B-3541-974B-1EFAD61CB2B1}"/>
              </a:ext>
            </a:extLst>
          </p:cNvPr>
          <p:cNvSpPr>
            <a:spLocks noGrp="1"/>
          </p:cNvSpPr>
          <p:nvPr>
            <p:ph type="body" sz="quarter" idx="13" hasCustomPrompt="1"/>
          </p:nvPr>
        </p:nvSpPr>
        <p:spPr>
          <a:xfrm>
            <a:off x="25450800" y="7793038"/>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Results</a:t>
            </a:r>
          </a:p>
        </p:txBody>
      </p:sp>
      <p:sp>
        <p:nvSpPr>
          <p:cNvPr id="36" name="Text Placeholder 7">
            <a:extLst>
              <a:ext uri="{FF2B5EF4-FFF2-40B4-BE49-F238E27FC236}">
                <a16:creationId xmlns="" xmlns:a16="http://schemas.microsoft.com/office/drawing/2014/main" id="{05DB6C1B-7587-EF44-8CFE-BADDB781F11F}"/>
              </a:ext>
            </a:extLst>
          </p:cNvPr>
          <p:cNvSpPr>
            <a:spLocks noGrp="1"/>
          </p:cNvSpPr>
          <p:nvPr>
            <p:ph type="body" sz="quarter" idx="14" hasCustomPrompt="1"/>
          </p:nvPr>
        </p:nvSpPr>
        <p:spPr>
          <a:xfrm>
            <a:off x="38100000" y="7793038"/>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Discussion</a:t>
            </a:r>
          </a:p>
        </p:txBody>
      </p:sp>
      <p:sp>
        <p:nvSpPr>
          <p:cNvPr id="38" name="Text Placeholder 7">
            <a:extLst>
              <a:ext uri="{FF2B5EF4-FFF2-40B4-BE49-F238E27FC236}">
                <a16:creationId xmlns="" xmlns:a16="http://schemas.microsoft.com/office/drawing/2014/main" id="{56CE9519-B045-444C-850E-25A525D7BA1E}"/>
              </a:ext>
            </a:extLst>
          </p:cNvPr>
          <p:cNvSpPr>
            <a:spLocks noGrp="1"/>
          </p:cNvSpPr>
          <p:nvPr>
            <p:ph type="body" sz="quarter" idx="15" hasCustomPrompt="1"/>
          </p:nvPr>
        </p:nvSpPr>
        <p:spPr>
          <a:xfrm>
            <a:off x="38100000" y="15924212"/>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Conclusion</a:t>
            </a:r>
          </a:p>
        </p:txBody>
      </p:sp>
      <p:sp>
        <p:nvSpPr>
          <p:cNvPr id="42" name="Text Placeholder 7">
            <a:extLst>
              <a:ext uri="{FF2B5EF4-FFF2-40B4-BE49-F238E27FC236}">
                <a16:creationId xmlns="" xmlns:a16="http://schemas.microsoft.com/office/drawing/2014/main" id="{0D542A96-0C0C-204A-8680-AEF007DA7EFE}"/>
              </a:ext>
            </a:extLst>
          </p:cNvPr>
          <p:cNvSpPr>
            <a:spLocks noGrp="1"/>
          </p:cNvSpPr>
          <p:nvPr>
            <p:ph type="body" sz="quarter" idx="16" hasCustomPrompt="1"/>
          </p:nvPr>
        </p:nvSpPr>
        <p:spPr>
          <a:xfrm>
            <a:off x="38100000" y="24153812"/>
            <a:ext cx="10972801" cy="1033462"/>
          </a:xfrm>
          <a:prstGeom prst="rect">
            <a:avLst/>
          </a:prstGeom>
        </p:spPr>
        <p:txBody>
          <a:bodyPr/>
          <a:lstStyle>
            <a:lvl1pPr marL="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References</a:t>
            </a:r>
          </a:p>
        </p:txBody>
      </p:sp>
      <p:sp>
        <p:nvSpPr>
          <p:cNvPr id="43" name="Text Placeholder 5">
            <a:extLst>
              <a:ext uri="{FF2B5EF4-FFF2-40B4-BE49-F238E27FC236}">
                <a16:creationId xmlns="" xmlns:a16="http://schemas.microsoft.com/office/drawing/2014/main" id="{7DC58BEC-76B8-9C4A-8F7D-6E6C6D179DD3}"/>
              </a:ext>
            </a:extLst>
          </p:cNvPr>
          <p:cNvSpPr>
            <a:spLocks noGrp="1"/>
          </p:cNvSpPr>
          <p:nvPr>
            <p:ph type="body" sz="quarter" idx="17" hasCustomPrompt="1"/>
          </p:nvPr>
        </p:nvSpPr>
        <p:spPr>
          <a:xfrm>
            <a:off x="12268201" y="22884538"/>
            <a:ext cx="11427822"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Text Placeholder 5">
            <a:extLst>
              <a:ext uri="{FF2B5EF4-FFF2-40B4-BE49-F238E27FC236}">
                <a16:creationId xmlns="" xmlns:a16="http://schemas.microsoft.com/office/drawing/2014/main" id="{1CEA415C-7D91-8249-9787-51DFC03EEB6D}"/>
              </a:ext>
            </a:extLst>
          </p:cNvPr>
          <p:cNvSpPr>
            <a:spLocks noGrp="1"/>
          </p:cNvSpPr>
          <p:nvPr>
            <p:ph type="body" sz="quarter" idx="18" hasCustomPrompt="1"/>
          </p:nvPr>
        </p:nvSpPr>
        <p:spPr>
          <a:xfrm>
            <a:off x="24950057" y="9130301"/>
            <a:ext cx="11443063"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5">
            <a:extLst>
              <a:ext uri="{FF2B5EF4-FFF2-40B4-BE49-F238E27FC236}">
                <a16:creationId xmlns="" xmlns:a16="http://schemas.microsoft.com/office/drawing/2014/main" id="{A084271F-A146-D54C-A2C6-86B3AAD8452F}"/>
              </a:ext>
            </a:extLst>
          </p:cNvPr>
          <p:cNvSpPr>
            <a:spLocks noGrp="1"/>
          </p:cNvSpPr>
          <p:nvPr>
            <p:ph type="body" sz="quarter" idx="19" hasCustomPrompt="1"/>
          </p:nvPr>
        </p:nvSpPr>
        <p:spPr>
          <a:xfrm>
            <a:off x="37673280" y="9130301"/>
            <a:ext cx="11412220"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6" name="Text Placeholder 5">
            <a:extLst>
              <a:ext uri="{FF2B5EF4-FFF2-40B4-BE49-F238E27FC236}">
                <a16:creationId xmlns="" xmlns:a16="http://schemas.microsoft.com/office/drawing/2014/main" id="{7EAD9EB5-C778-584E-AEF2-0A816DF626C9}"/>
              </a:ext>
            </a:extLst>
          </p:cNvPr>
          <p:cNvSpPr>
            <a:spLocks noGrp="1"/>
          </p:cNvSpPr>
          <p:nvPr>
            <p:ph type="body" sz="quarter" idx="20" hasCustomPrompt="1"/>
          </p:nvPr>
        </p:nvSpPr>
        <p:spPr>
          <a:xfrm>
            <a:off x="37673280" y="17219612"/>
            <a:ext cx="11412220"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5">
            <a:extLst>
              <a:ext uri="{FF2B5EF4-FFF2-40B4-BE49-F238E27FC236}">
                <a16:creationId xmlns="" xmlns:a16="http://schemas.microsoft.com/office/drawing/2014/main" id="{69BCFD94-D11A-534B-B346-7F5DAF03604F}"/>
              </a:ext>
            </a:extLst>
          </p:cNvPr>
          <p:cNvSpPr>
            <a:spLocks noGrp="1"/>
          </p:cNvSpPr>
          <p:nvPr>
            <p:ph type="body" sz="quarter" idx="21" hasCustomPrompt="1"/>
          </p:nvPr>
        </p:nvSpPr>
        <p:spPr>
          <a:xfrm>
            <a:off x="37673280" y="25373012"/>
            <a:ext cx="11412220" cy="4173450"/>
          </a:xfrm>
          <a:prstGeom prst="rect">
            <a:avLst/>
          </a:prstGeom>
          <a:ln>
            <a:solidFill>
              <a:schemeClr val="bg2"/>
            </a:solidFill>
          </a:ln>
        </p:spPr>
        <p:txBody>
          <a:bodyPr wrap="square" lIns="548640" tIns="640080" rIns="640080" bIns="1005840">
            <a:sp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ext Placeholder 5">
            <a:extLst>
              <a:ext uri="{FF2B5EF4-FFF2-40B4-BE49-F238E27FC236}">
                <a16:creationId xmlns="" xmlns:a16="http://schemas.microsoft.com/office/drawing/2014/main" id="{2D61D20A-97B8-074F-B03D-20135390B652}"/>
              </a:ext>
            </a:extLst>
          </p:cNvPr>
          <p:cNvSpPr>
            <a:spLocks noGrp="1"/>
          </p:cNvSpPr>
          <p:nvPr>
            <p:ph type="body" sz="quarter" idx="22" hasCustomPrompt="1"/>
          </p:nvPr>
        </p:nvSpPr>
        <p:spPr>
          <a:xfrm>
            <a:off x="685800" y="4279468"/>
            <a:ext cx="9646920" cy="5601533"/>
          </a:xfrm>
          <a:prstGeom prst="rect">
            <a:avLst/>
          </a:prstGeom>
          <a:ln>
            <a:solidFill>
              <a:schemeClr val="bg2"/>
            </a:solidFill>
          </a:ln>
        </p:spPr>
        <p:txBody>
          <a:bodyPr wrap="square" lIns="548640" tIns="640080" rIns="640080" bIns="1005840">
            <a:noAutofit/>
          </a:bodyPr>
          <a:lstStyle>
            <a:lvl1pPr marL="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1pPr>
            <a:lvl2pPr marL="192024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2pPr>
            <a:lvl3pPr marL="384048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3pPr>
            <a:lvl4pPr marL="576072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4pPr>
            <a:lvl5pPr marL="7680960" indent="0">
              <a:lnSpc>
                <a:spcPct val="100000"/>
              </a:lnSpc>
              <a:spcBef>
                <a:spcPts val="0"/>
              </a:spcBef>
              <a:buFontTx/>
              <a:buNone/>
              <a:defRPr sz="3200" b="0" i="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Text Placeholder 7">
            <a:extLst>
              <a:ext uri="{FF2B5EF4-FFF2-40B4-BE49-F238E27FC236}">
                <a16:creationId xmlns="" xmlns:a16="http://schemas.microsoft.com/office/drawing/2014/main" id="{4AF0B599-A808-0747-AD07-BE5738F16D47}"/>
              </a:ext>
            </a:extLst>
          </p:cNvPr>
          <p:cNvSpPr>
            <a:spLocks noGrp="1"/>
          </p:cNvSpPr>
          <p:nvPr>
            <p:ph type="body" sz="quarter" idx="23" hasCustomPrompt="1"/>
          </p:nvPr>
        </p:nvSpPr>
        <p:spPr>
          <a:xfrm>
            <a:off x="944880" y="2391092"/>
            <a:ext cx="7324477" cy="1033462"/>
          </a:xfrm>
          <a:prstGeom prst="rect">
            <a:avLst/>
          </a:prstGeom>
        </p:spPr>
        <p:txBody>
          <a:bodyPr/>
          <a:lstStyle>
            <a:lvl1pPr marL="0" indent="0" algn="l">
              <a:buFontTx/>
              <a:buNone/>
              <a:defRPr sz="72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92024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384048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576072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7680960" indent="0" algn="l">
              <a:buFontTx/>
              <a:buNone/>
              <a:defRPr sz="6000" b="0" i="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Abstract</a:t>
            </a:r>
          </a:p>
        </p:txBody>
      </p:sp>
      <p:sp>
        <p:nvSpPr>
          <p:cNvPr id="3" name="Text Placeholder 2">
            <a:extLst>
              <a:ext uri="{FF2B5EF4-FFF2-40B4-BE49-F238E27FC236}">
                <a16:creationId xmlns="" xmlns:a16="http://schemas.microsoft.com/office/drawing/2014/main" id="{85D95974-4F1F-F34D-A3F9-5D310C3009C4}"/>
              </a:ext>
            </a:extLst>
          </p:cNvPr>
          <p:cNvSpPr>
            <a:spLocks noGrp="1"/>
          </p:cNvSpPr>
          <p:nvPr>
            <p:ph type="body" sz="quarter" idx="24" hasCustomPrompt="1"/>
          </p:nvPr>
        </p:nvSpPr>
        <p:spPr>
          <a:xfrm>
            <a:off x="12166187" y="596342"/>
            <a:ext cx="25507093" cy="2981325"/>
          </a:xfrm>
          <a:prstGeom prst="rect">
            <a:avLst/>
          </a:prstGeom>
        </p:spPr>
        <p:txBody>
          <a:bodyPr anchor="b"/>
          <a:lstStyle>
            <a:lvl1pPr marL="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92024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84048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576072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768096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title</a:t>
            </a:r>
          </a:p>
        </p:txBody>
      </p:sp>
      <p:sp>
        <p:nvSpPr>
          <p:cNvPr id="24" name="Text Placeholder 2">
            <a:extLst>
              <a:ext uri="{FF2B5EF4-FFF2-40B4-BE49-F238E27FC236}">
                <a16:creationId xmlns="" xmlns:a16="http://schemas.microsoft.com/office/drawing/2014/main" id="{1CC744FF-B9F8-1541-93C7-440FBAD691F6}"/>
              </a:ext>
            </a:extLst>
          </p:cNvPr>
          <p:cNvSpPr>
            <a:spLocks noGrp="1"/>
          </p:cNvSpPr>
          <p:nvPr>
            <p:ph type="body" sz="quarter" idx="25" hasCustomPrompt="1"/>
          </p:nvPr>
        </p:nvSpPr>
        <p:spPr>
          <a:xfrm>
            <a:off x="12166186" y="4412974"/>
            <a:ext cx="36919314" cy="2266122"/>
          </a:xfrm>
          <a:prstGeom prst="rect">
            <a:avLst/>
          </a:prstGeom>
        </p:spPr>
        <p:txBody>
          <a:bodyPr anchor="t"/>
          <a:lstStyle>
            <a:lvl1pPr marL="0" indent="0">
              <a:buFontTx/>
              <a:buNone/>
              <a:defRPr sz="48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192024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84048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576072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7680960" indent="0">
              <a:buFontTx/>
              <a:buNone/>
              <a:defRPr>
                <a:solidFill>
                  <a:schemeClr val="accent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add authors credits</a:t>
            </a:r>
          </a:p>
        </p:txBody>
      </p:sp>
    </p:spTree>
    <p:extLst>
      <p:ext uri="{BB962C8B-B14F-4D97-AF65-F5344CB8AC3E}">
        <p14:creationId xmlns:p14="http://schemas.microsoft.com/office/powerpoint/2010/main" val="34524155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D0342C-9BA5-4F44-A74B-E8115A08978D}"/>
              </a:ext>
            </a:extLst>
          </p:cNvPr>
          <p:cNvPicPr>
            <a:picLocks noChangeAspect="1"/>
          </p:cNvPicPr>
          <p:nvPr userDrawn="1"/>
        </p:nvPicPr>
        <p:blipFill rotWithShape="1">
          <a:blip r:embed="rId3">
            <a:alphaModFix amt="90000"/>
          </a:blip>
          <a:srcRect t="20072"/>
          <a:stretch/>
        </p:blipFill>
        <p:spPr>
          <a:xfrm rot="10800000">
            <a:off x="38630860" y="4388413"/>
            <a:ext cx="12575540" cy="26545612"/>
          </a:xfrm>
          <a:prstGeom prst="rect">
            <a:avLst/>
          </a:prstGeom>
        </p:spPr>
      </p:pic>
      <p:pic>
        <p:nvPicPr>
          <p:cNvPr id="13" name="Picture 12">
            <a:extLst>
              <a:ext uri="{FF2B5EF4-FFF2-40B4-BE49-F238E27FC236}">
                <a16:creationId xmlns="" xmlns:a16="http://schemas.microsoft.com/office/drawing/2014/main" id="{222DC369-BA72-154B-BB7C-6F25DFEA97AD}"/>
              </a:ext>
            </a:extLst>
          </p:cNvPr>
          <p:cNvPicPr>
            <a:picLocks noChangeAspect="1"/>
          </p:cNvPicPr>
          <p:nvPr userDrawn="1"/>
        </p:nvPicPr>
        <p:blipFill>
          <a:blip r:embed="rId4"/>
          <a:srcRect/>
          <a:stretch/>
        </p:blipFill>
        <p:spPr>
          <a:xfrm>
            <a:off x="38551881" y="956930"/>
            <a:ext cx="11049105" cy="2203783"/>
          </a:xfrm>
          <a:prstGeom prst="rect">
            <a:avLst/>
          </a:prstGeom>
        </p:spPr>
      </p:pic>
      <p:sp>
        <p:nvSpPr>
          <p:cNvPr id="42" name="Rounded Rectangle 41">
            <a:extLst>
              <a:ext uri="{FF2B5EF4-FFF2-40B4-BE49-F238E27FC236}">
                <a16:creationId xmlns="" xmlns:a16="http://schemas.microsoft.com/office/drawing/2014/main" id="{8F978EED-6DB3-3D4A-AF09-FB5CC120FF3D}"/>
              </a:ext>
            </a:extLst>
          </p:cNvPr>
          <p:cNvSpPr/>
          <p:nvPr userDrawn="1"/>
        </p:nvSpPr>
        <p:spPr>
          <a:xfrm>
            <a:off x="-914400" y="1684082"/>
            <a:ext cx="11448288" cy="2450592"/>
          </a:xfrm>
          <a:prstGeom prst="roundRect">
            <a:avLst>
              <a:gd name="adj" fmla="val 48010"/>
            </a:avLst>
          </a:prstGeom>
          <a:gradFill flip="none" rotWithShape="1">
            <a:gsLst>
              <a:gs pos="0">
                <a:schemeClr val="accent2"/>
              </a:gs>
              <a:gs pos="100000">
                <a:srgbClr val="3A8601"/>
              </a:gs>
            </a:gsLst>
            <a:lin ang="5400000" scaled="1"/>
            <a:tileRect/>
          </a:gradFill>
          <a:ln w="142875"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a:extLst>
              <a:ext uri="{FF2B5EF4-FFF2-40B4-BE49-F238E27FC236}">
                <a16:creationId xmlns="" xmlns:a16="http://schemas.microsoft.com/office/drawing/2014/main" id="{FFF2EB7A-2B60-D94F-8D43-34C25700C5CA}"/>
              </a:ext>
            </a:extLst>
          </p:cNvPr>
          <p:cNvSpPr/>
          <p:nvPr userDrawn="1"/>
        </p:nvSpPr>
        <p:spPr>
          <a:xfrm>
            <a:off x="12274623" y="7424928"/>
            <a:ext cx="11448288" cy="1685473"/>
          </a:xfrm>
          <a:prstGeom prst="round2SameRect">
            <a:avLst/>
          </a:prstGeom>
          <a:gradFill flip="none" rotWithShape="1">
            <a:gsLst>
              <a:gs pos="0">
                <a:schemeClr val="accent1"/>
              </a:gs>
              <a:gs pos="100000">
                <a:srgbClr val="1070A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6" name="Round Same Side Corner Rectangle 5">
            <a:extLst>
              <a:ext uri="{FF2B5EF4-FFF2-40B4-BE49-F238E27FC236}">
                <a16:creationId xmlns="" xmlns:a16="http://schemas.microsoft.com/office/drawing/2014/main" id="{919F2709-4DF4-264E-9B70-3C886B4E384A}"/>
              </a:ext>
            </a:extLst>
          </p:cNvPr>
          <p:cNvSpPr/>
          <p:nvPr userDrawn="1"/>
        </p:nvSpPr>
        <p:spPr>
          <a:xfrm>
            <a:off x="12282288" y="21220176"/>
            <a:ext cx="11448287" cy="1685473"/>
          </a:xfrm>
          <a:prstGeom prst="round2SameRect">
            <a:avLst/>
          </a:prstGeom>
          <a:gradFill>
            <a:gsLst>
              <a:gs pos="0">
                <a:schemeClr val="accent1"/>
              </a:gs>
              <a:gs pos="100000">
                <a:srgbClr val="1070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8" name="Round Same Side Corner Rectangle 7">
            <a:extLst>
              <a:ext uri="{FF2B5EF4-FFF2-40B4-BE49-F238E27FC236}">
                <a16:creationId xmlns="" xmlns:a16="http://schemas.microsoft.com/office/drawing/2014/main" id="{65053239-C636-0D41-B6A3-86EB88D0CE9F}"/>
              </a:ext>
            </a:extLst>
          </p:cNvPr>
          <p:cNvSpPr/>
          <p:nvPr userDrawn="1"/>
        </p:nvSpPr>
        <p:spPr>
          <a:xfrm>
            <a:off x="24959151" y="7424928"/>
            <a:ext cx="11448287" cy="1685473"/>
          </a:xfrm>
          <a:prstGeom prst="round2SameRect">
            <a:avLst/>
          </a:prstGeom>
          <a:gradFill>
            <a:gsLst>
              <a:gs pos="0">
                <a:schemeClr val="accent1"/>
              </a:gs>
              <a:gs pos="100000">
                <a:srgbClr val="1070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9" name="Round Same Side Corner Rectangle 8">
            <a:extLst>
              <a:ext uri="{FF2B5EF4-FFF2-40B4-BE49-F238E27FC236}">
                <a16:creationId xmlns="" xmlns:a16="http://schemas.microsoft.com/office/drawing/2014/main" id="{C88098A2-4FA7-9344-87F6-785CB581FD0F}"/>
              </a:ext>
            </a:extLst>
          </p:cNvPr>
          <p:cNvSpPr/>
          <p:nvPr userDrawn="1"/>
        </p:nvSpPr>
        <p:spPr>
          <a:xfrm>
            <a:off x="37678732" y="7424928"/>
            <a:ext cx="11448287" cy="1685473"/>
          </a:xfrm>
          <a:prstGeom prst="round2SameRect">
            <a:avLst/>
          </a:prstGeom>
          <a:gradFill>
            <a:gsLst>
              <a:gs pos="0">
                <a:schemeClr val="accent1"/>
              </a:gs>
              <a:gs pos="100000">
                <a:srgbClr val="1070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10" name="Round Same Side Corner Rectangle 9">
            <a:extLst>
              <a:ext uri="{FF2B5EF4-FFF2-40B4-BE49-F238E27FC236}">
                <a16:creationId xmlns="" xmlns:a16="http://schemas.microsoft.com/office/drawing/2014/main" id="{E95B1F41-911A-434F-A973-51F4CE1DA218}"/>
              </a:ext>
            </a:extLst>
          </p:cNvPr>
          <p:cNvSpPr/>
          <p:nvPr userDrawn="1"/>
        </p:nvSpPr>
        <p:spPr>
          <a:xfrm>
            <a:off x="37678733" y="15530124"/>
            <a:ext cx="11448286" cy="1685473"/>
          </a:xfrm>
          <a:prstGeom prst="round2SameRect">
            <a:avLst/>
          </a:prstGeom>
          <a:gradFill>
            <a:gsLst>
              <a:gs pos="0">
                <a:schemeClr val="accent1"/>
              </a:gs>
              <a:gs pos="100000">
                <a:srgbClr val="1070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11" name="Round Same Side Corner Rectangle 10">
            <a:extLst>
              <a:ext uri="{FF2B5EF4-FFF2-40B4-BE49-F238E27FC236}">
                <a16:creationId xmlns="" xmlns:a16="http://schemas.microsoft.com/office/drawing/2014/main" id="{DAA53FA3-0388-8B4F-B10A-5F0AEBD21A5E}"/>
              </a:ext>
            </a:extLst>
          </p:cNvPr>
          <p:cNvSpPr/>
          <p:nvPr userDrawn="1"/>
        </p:nvSpPr>
        <p:spPr>
          <a:xfrm>
            <a:off x="37678733" y="23683595"/>
            <a:ext cx="11448286" cy="1685473"/>
          </a:xfrm>
          <a:prstGeom prst="round2SameRect">
            <a:avLst/>
          </a:prstGeom>
          <a:gradFill>
            <a:gsLst>
              <a:gs pos="0">
                <a:schemeClr val="accent1"/>
              </a:gs>
              <a:gs pos="100000">
                <a:srgbClr val="1070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l"/>
            <a:endParaRPr lang="en-US" sz="5600" b="0" i="0" dirty="0">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 xmlns:a16="http://schemas.microsoft.com/office/drawing/2014/main" id="{A3F4613E-E448-0947-A246-C019990C2658}"/>
              </a:ext>
            </a:extLst>
          </p:cNvPr>
          <p:cNvSpPr/>
          <p:nvPr userDrawn="1"/>
        </p:nvSpPr>
        <p:spPr>
          <a:xfrm>
            <a:off x="12273206" y="30683456"/>
            <a:ext cx="39837361" cy="2505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 xmlns:a16="http://schemas.microsoft.com/office/drawing/2014/main" id="{4AEB45C2-8750-4E4E-B2C0-A0CF29DD25B8}"/>
              </a:ext>
            </a:extLst>
          </p:cNvPr>
          <p:cNvCxnSpPr>
            <a:cxnSpLocks/>
          </p:cNvCxnSpPr>
          <p:nvPr userDrawn="1"/>
        </p:nvCxnSpPr>
        <p:spPr>
          <a:xfrm>
            <a:off x="11275917" y="1630017"/>
            <a:ext cx="0" cy="27021183"/>
          </a:xfrm>
          <a:prstGeom prst="line">
            <a:avLst/>
          </a:prstGeom>
          <a:ln w="11112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F5570F1C-8941-0E4B-8AA7-7AA470B5833A}"/>
              </a:ext>
            </a:extLst>
          </p:cNvPr>
          <p:cNvSpPr/>
          <p:nvPr userDrawn="1"/>
        </p:nvSpPr>
        <p:spPr>
          <a:xfrm>
            <a:off x="-39756" y="0"/>
            <a:ext cx="10933042" cy="1590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 xmlns:a16="http://schemas.microsoft.com/office/drawing/2014/main" id="{E8E342E6-2434-8546-B9EE-57535B7036C4}"/>
              </a:ext>
            </a:extLst>
          </p:cNvPr>
          <p:cNvPicPr>
            <a:picLocks noChangeAspect="1"/>
          </p:cNvPicPr>
          <p:nvPr userDrawn="1"/>
        </p:nvPicPr>
        <p:blipFill rotWithShape="1">
          <a:blip r:embed="rId5">
            <a:alphaModFix amt="59000"/>
          </a:blip>
          <a:srcRect l="47351"/>
          <a:stretch/>
        </p:blipFill>
        <p:spPr>
          <a:xfrm rot="16200000">
            <a:off x="7173966" y="26903939"/>
            <a:ext cx="1730176" cy="6736396"/>
          </a:xfrm>
          <a:prstGeom prst="rect">
            <a:avLst/>
          </a:prstGeom>
        </p:spPr>
      </p:pic>
      <p:pic>
        <p:nvPicPr>
          <p:cNvPr id="32" name="Picture 31">
            <a:extLst>
              <a:ext uri="{FF2B5EF4-FFF2-40B4-BE49-F238E27FC236}">
                <a16:creationId xmlns="" xmlns:a16="http://schemas.microsoft.com/office/drawing/2014/main" id="{A7295D8A-44B6-4341-98E6-C327A44F71C1}"/>
              </a:ext>
            </a:extLst>
          </p:cNvPr>
          <p:cNvPicPr>
            <a:picLocks noChangeAspect="1"/>
          </p:cNvPicPr>
          <p:nvPr userDrawn="1"/>
        </p:nvPicPr>
        <p:blipFill rotWithShape="1">
          <a:blip r:embed="rId5">
            <a:alphaModFix amt="59000"/>
          </a:blip>
          <a:srcRect l="47351" t="33721"/>
          <a:stretch/>
        </p:blipFill>
        <p:spPr>
          <a:xfrm rot="16200000">
            <a:off x="1367322" y="28039727"/>
            <a:ext cx="1730177" cy="4464817"/>
          </a:xfrm>
          <a:prstGeom prst="rect">
            <a:avLst/>
          </a:prstGeom>
        </p:spPr>
      </p:pic>
    </p:spTree>
    <p:extLst>
      <p:ext uri="{BB962C8B-B14F-4D97-AF65-F5344CB8AC3E}">
        <p14:creationId xmlns:p14="http://schemas.microsoft.com/office/powerpoint/2010/main" val="2867197532"/>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51" userDrawn="1">
          <p15:clr>
            <a:srgbClr val="F26B43"/>
          </p15:clr>
        </p15:guide>
        <p15:guide id="2" pos="1248" userDrawn="1">
          <p15:clr>
            <a:srgbClr val="F26B43"/>
          </p15:clr>
        </p15:guide>
        <p15:guide id="3" orient="horz" pos="3167" userDrawn="1">
          <p15:clr>
            <a:srgbClr val="F26B43"/>
          </p15:clr>
        </p15:guide>
        <p15:guide id="4" orient="horz" pos="3935" userDrawn="1">
          <p15:clr>
            <a:srgbClr val="F26B43"/>
          </p15:clr>
        </p15:guide>
        <p15:guide id="5" orient="horz" pos="18719" userDrawn="1">
          <p15:clr>
            <a:srgbClr val="F26B43"/>
          </p15:clr>
        </p15:guide>
        <p15:guide id="6" pos="6048" userDrawn="1">
          <p15:clr>
            <a:srgbClr val="F26B43"/>
          </p15:clr>
        </p15:guide>
        <p15:guide id="7" pos="7728" userDrawn="1">
          <p15:clr>
            <a:srgbClr val="F26B43"/>
          </p15:clr>
        </p15:guide>
        <p15:guide id="8" pos="13824" userDrawn="1">
          <p15:clr>
            <a:srgbClr val="F26B43"/>
          </p15:clr>
        </p15:guide>
        <p15:guide id="9" pos="15720" userDrawn="1">
          <p15:clr>
            <a:srgbClr val="F26B43"/>
          </p15:clr>
        </p15:guide>
        <p15:guide id="10" pos="22224" userDrawn="1">
          <p15:clr>
            <a:srgbClr val="F26B43"/>
          </p15:clr>
        </p15:guide>
        <p15:guide id="11" pos="23712" userDrawn="1">
          <p15:clr>
            <a:srgbClr val="F26B43"/>
          </p15:clr>
        </p15:guide>
        <p15:guide id="12" pos="28032" userDrawn="1">
          <p15:clr>
            <a:srgbClr val="F26B43"/>
          </p15:clr>
        </p15:guide>
        <p15:guide id="13" pos="30576" userDrawn="1">
          <p15:clr>
            <a:srgbClr val="F26B43"/>
          </p15:clr>
        </p15:guide>
        <p15:guide id="14" pos="31248" userDrawn="1">
          <p15:clr>
            <a:srgbClr val="F26B43"/>
          </p15:clr>
        </p15:guide>
        <p15:guide id="15" orient="horz" pos="1991" userDrawn="1">
          <p15:clr>
            <a:srgbClr val="F26B43"/>
          </p15:clr>
        </p15:guide>
        <p15:guide id="16" orient="horz" pos="55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Placeholder 49">
            <a:extLst>
              <a:ext uri="{FF2B5EF4-FFF2-40B4-BE49-F238E27FC236}">
                <a16:creationId xmlns="" xmlns:a16="http://schemas.microsoft.com/office/drawing/2014/main" id="{4B94D5FE-4FAC-AD49-8CA5-B051B1EBC0D9}"/>
              </a:ext>
            </a:extLst>
          </p:cNvPr>
          <p:cNvSpPr>
            <a:spLocks noGrp="1"/>
          </p:cNvSpPr>
          <p:nvPr>
            <p:ph type="body" sz="quarter" idx="10"/>
          </p:nvPr>
        </p:nvSpPr>
        <p:spPr>
          <a:xfrm>
            <a:off x="12268201" y="9104175"/>
            <a:ext cx="11427822" cy="12988171"/>
          </a:xfrm>
        </p:spPr>
        <p:txBody>
          <a:bodyPr/>
          <a:lstStyle/>
          <a:p>
            <a:r>
              <a:rPr lang="en-US" dirty="0" smtClean="0"/>
              <a:t>The Institute for Healthcare Improvement (IHI) sponsored “Age-Friendly Health System (AFHS)” initiative is focused on addressing 4 core concerns impacting health and welfare of older adults.  These are (referred to as the “4 M’s”) 1. </a:t>
            </a:r>
            <a:r>
              <a:rPr lang="en-US" u="sng" dirty="0" err="1" smtClean="0"/>
              <a:t>M</a:t>
            </a:r>
            <a:r>
              <a:rPr lang="en-US" dirty="0" err="1" smtClean="0"/>
              <a:t>entation</a:t>
            </a:r>
            <a:r>
              <a:rPr lang="en-US" dirty="0" smtClean="0"/>
              <a:t>, 2. </a:t>
            </a:r>
            <a:r>
              <a:rPr lang="en-US" u="sng" dirty="0" smtClean="0"/>
              <a:t>M</a:t>
            </a:r>
            <a:r>
              <a:rPr lang="en-US" dirty="0" smtClean="0"/>
              <a:t>edication, 3. </a:t>
            </a:r>
            <a:r>
              <a:rPr lang="en-US" u="sng" dirty="0" smtClean="0"/>
              <a:t>M</a:t>
            </a:r>
            <a:r>
              <a:rPr lang="en-US" dirty="0" smtClean="0"/>
              <a:t>obility, and 4. What </a:t>
            </a:r>
            <a:r>
              <a:rPr lang="en-US" u="sng" dirty="0" smtClean="0"/>
              <a:t>M</a:t>
            </a:r>
            <a:r>
              <a:rPr lang="en-US" dirty="0" smtClean="0"/>
              <a:t>atters Most. Hartford Hospital was eager and able to engage as an early participant beginning rollout in late 2018 recognizing the complementary goals with programs in place; key being ADAPT (hospital-wide program focused on prevention and mitigation of delirium) and NICHE.  We anticipated that participation in AFHS would promote additional team engagement and demonstration projects within defined clinical areas.  Because our ADAPT program, which maintains a registry of Delirium outcomes (based on universal, continuous CAM, CAM-ICU assessments), has demonstrated a capacity to evaluate and monitor trends in delirium incidence and outcomes we are able to report on our experience with implantation of AFHS in Nov 2018.</a:t>
            </a:r>
            <a:endParaRPr lang="en-US" dirty="0"/>
          </a:p>
        </p:txBody>
      </p:sp>
      <p:sp>
        <p:nvSpPr>
          <p:cNvPr id="51" name="Text Placeholder 50">
            <a:extLst>
              <a:ext uri="{FF2B5EF4-FFF2-40B4-BE49-F238E27FC236}">
                <a16:creationId xmlns="" xmlns:a16="http://schemas.microsoft.com/office/drawing/2014/main" id="{D68B36C3-FA43-6B48-9E66-7520F46A2B5E}"/>
              </a:ext>
            </a:extLst>
          </p:cNvPr>
          <p:cNvSpPr>
            <a:spLocks noGrp="1"/>
          </p:cNvSpPr>
          <p:nvPr>
            <p:ph type="body" sz="quarter" idx="11"/>
          </p:nvPr>
        </p:nvSpPr>
        <p:spPr/>
        <p:txBody>
          <a:bodyPr/>
          <a:lstStyle/>
          <a:p>
            <a:endParaRPr lang="en-US" dirty="0"/>
          </a:p>
        </p:txBody>
      </p:sp>
      <p:sp>
        <p:nvSpPr>
          <p:cNvPr id="52" name="Text Placeholder 51">
            <a:extLst>
              <a:ext uri="{FF2B5EF4-FFF2-40B4-BE49-F238E27FC236}">
                <a16:creationId xmlns="" xmlns:a16="http://schemas.microsoft.com/office/drawing/2014/main" id="{6FD9783F-4536-E747-B569-1757713C6389}"/>
              </a:ext>
            </a:extLst>
          </p:cNvPr>
          <p:cNvSpPr>
            <a:spLocks noGrp="1"/>
          </p:cNvSpPr>
          <p:nvPr>
            <p:ph type="body" sz="quarter" idx="12"/>
          </p:nvPr>
        </p:nvSpPr>
        <p:spPr/>
        <p:txBody>
          <a:bodyPr/>
          <a:lstStyle/>
          <a:p>
            <a:endParaRPr lang="en-US"/>
          </a:p>
        </p:txBody>
      </p:sp>
      <p:sp>
        <p:nvSpPr>
          <p:cNvPr id="53" name="Text Placeholder 52">
            <a:extLst>
              <a:ext uri="{FF2B5EF4-FFF2-40B4-BE49-F238E27FC236}">
                <a16:creationId xmlns="" xmlns:a16="http://schemas.microsoft.com/office/drawing/2014/main" id="{29092A64-E391-C449-B4F1-EDA24A46F1A3}"/>
              </a:ext>
            </a:extLst>
          </p:cNvPr>
          <p:cNvSpPr>
            <a:spLocks noGrp="1"/>
          </p:cNvSpPr>
          <p:nvPr>
            <p:ph type="body" sz="quarter" idx="13"/>
          </p:nvPr>
        </p:nvSpPr>
        <p:spPr/>
        <p:txBody>
          <a:bodyPr/>
          <a:lstStyle/>
          <a:p>
            <a:endParaRPr lang="en-US"/>
          </a:p>
        </p:txBody>
      </p:sp>
      <p:sp>
        <p:nvSpPr>
          <p:cNvPr id="54" name="Text Placeholder 53">
            <a:extLst>
              <a:ext uri="{FF2B5EF4-FFF2-40B4-BE49-F238E27FC236}">
                <a16:creationId xmlns="" xmlns:a16="http://schemas.microsoft.com/office/drawing/2014/main" id="{52A96E42-51B2-3449-8716-CE3C2D4DA06D}"/>
              </a:ext>
            </a:extLst>
          </p:cNvPr>
          <p:cNvSpPr>
            <a:spLocks noGrp="1"/>
          </p:cNvSpPr>
          <p:nvPr>
            <p:ph type="body" sz="quarter" idx="14"/>
          </p:nvPr>
        </p:nvSpPr>
        <p:spPr/>
        <p:txBody>
          <a:bodyPr/>
          <a:lstStyle/>
          <a:p>
            <a:endParaRPr lang="en-US"/>
          </a:p>
        </p:txBody>
      </p:sp>
      <p:sp>
        <p:nvSpPr>
          <p:cNvPr id="55" name="Text Placeholder 54">
            <a:extLst>
              <a:ext uri="{FF2B5EF4-FFF2-40B4-BE49-F238E27FC236}">
                <a16:creationId xmlns="" xmlns:a16="http://schemas.microsoft.com/office/drawing/2014/main" id="{496BAEEE-7D89-934A-8396-D944DAAA3443}"/>
              </a:ext>
            </a:extLst>
          </p:cNvPr>
          <p:cNvSpPr>
            <a:spLocks noGrp="1"/>
          </p:cNvSpPr>
          <p:nvPr>
            <p:ph type="body" sz="quarter" idx="15"/>
          </p:nvPr>
        </p:nvSpPr>
        <p:spPr/>
        <p:txBody>
          <a:bodyPr/>
          <a:lstStyle/>
          <a:p>
            <a:endParaRPr lang="en-US"/>
          </a:p>
        </p:txBody>
      </p:sp>
      <p:sp>
        <p:nvSpPr>
          <p:cNvPr id="56" name="Text Placeholder 55">
            <a:extLst>
              <a:ext uri="{FF2B5EF4-FFF2-40B4-BE49-F238E27FC236}">
                <a16:creationId xmlns="" xmlns:a16="http://schemas.microsoft.com/office/drawing/2014/main" id="{011C3368-6E66-3F45-B45D-F059F45204A3}"/>
              </a:ext>
            </a:extLst>
          </p:cNvPr>
          <p:cNvSpPr>
            <a:spLocks noGrp="1"/>
          </p:cNvSpPr>
          <p:nvPr>
            <p:ph type="body" sz="quarter" idx="16"/>
          </p:nvPr>
        </p:nvSpPr>
        <p:spPr/>
        <p:txBody>
          <a:bodyPr/>
          <a:lstStyle/>
          <a:p>
            <a:endParaRPr lang="en-US" dirty="0"/>
          </a:p>
        </p:txBody>
      </p:sp>
      <p:sp>
        <p:nvSpPr>
          <p:cNvPr id="57" name="Text Placeholder 56">
            <a:extLst>
              <a:ext uri="{FF2B5EF4-FFF2-40B4-BE49-F238E27FC236}">
                <a16:creationId xmlns="" xmlns:a16="http://schemas.microsoft.com/office/drawing/2014/main" id="{76FFDC41-8C5A-5A43-A0B1-ED0230AA6022}"/>
              </a:ext>
            </a:extLst>
          </p:cNvPr>
          <p:cNvSpPr>
            <a:spLocks noGrp="1"/>
          </p:cNvSpPr>
          <p:nvPr>
            <p:ph type="body" sz="quarter" idx="17"/>
          </p:nvPr>
        </p:nvSpPr>
        <p:spPr>
          <a:xfrm>
            <a:off x="12268201" y="22672674"/>
            <a:ext cx="11427822" cy="9260495"/>
          </a:xfrm>
        </p:spPr>
        <p:txBody>
          <a:bodyPr/>
          <a:lstStyle/>
          <a:p>
            <a:r>
              <a:rPr lang="en-US" dirty="0" smtClean="0"/>
              <a:t>Retrospective analysis from our ADAPT delirium program that systematically assessed </a:t>
            </a:r>
            <a:r>
              <a:rPr lang="en-US" i="1" dirty="0" smtClean="0"/>
              <a:t>all</a:t>
            </a:r>
            <a:r>
              <a:rPr lang="en-US" dirty="0" smtClean="0"/>
              <a:t> hospitalized patients from admission to discharge, during years 2018-2019.  Both of these years were considered otherwise stable in terms of compliance with CAM screening and patient population characteristics. </a:t>
            </a:r>
          </a:p>
          <a:p>
            <a:pPr lvl="0"/>
            <a:r>
              <a:rPr lang="en-US" dirty="0" smtClean="0"/>
              <a:t>AFHS interventions: What Matters; use of personalized profile at bedside; plain language daily goals; individualized therapeutic activities in room or multi-sensory stimulation area; reinforcing mobility and sleep enhancement measures; providing exercise plans with apparatus; avoiding high risk meds. Enhanced role of volunteer and family. </a:t>
            </a:r>
            <a:endParaRPr lang="en-US" dirty="0"/>
          </a:p>
        </p:txBody>
      </p:sp>
      <p:sp>
        <p:nvSpPr>
          <p:cNvPr id="58" name="Text Placeholder 57">
            <a:extLst>
              <a:ext uri="{FF2B5EF4-FFF2-40B4-BE49-F238E27FC236}">
                <a16:creationId xmlns="" xmlns:a16="http://schemas.microsoft.com/office/drawing/2014/main" id="{0BFA4185-6FC2-B34E-9444-187627E0C47B}"/>
              </a:ext>
            </a:extLst>
          </p:cNvPr>
          <p:cNvSpPr>
            <a:spLocks noGrp="1"/>
          </p:cNvSpPr>
          <p:nvPr>
            <p:ph type="body" sz="quarter" idx="18"/>
          </p:nvPr>
        </p:nvSpPr>
        <p:spPr>
          <a:xfrm>
            <a:off x="24950057" y="9130300"/>
            <a:ext cx="11443063" cy="7078861"/>
          </a:xfrm>
        </p:spPr>
        <p:txBody>
          <a:bodyPr/>
          <a:lstStyle/>
          <a:p>
            <a:r>
              <a:rPr lang="en-US" dirty="0" smtClean="0"/>
              <a:t>In prior years 2012-2018, there was an average of an 8% decrease in CAM days year to year. Using admissions through ED (excludes transfer admissions) with or without transit through ICU from 2018-2019, we find significant reductions in CAM + days: a 29% reduction in patients never transiting through the ICU , and a 10% reduction for those  who spent time  in the ICU. We can attribute this (in part) to introduction of AFHS and engagement of care teams in prevention and mitigation. </a:t>
            </a:r>
            <a:endParaRPr lang="en-US" dirty="0"/>
          </a:p>
        </p:txBody>
      </p:sp>
      <p:sp>
        <p:nvSpPr>
          <p:cNvPr id="59" name="Text Placeholder 58">
            <a:extLst>
              <a:ext uri="{FF2B5EF4-FFF2-40B4-BE49-F238E27FC236}">
                <a16:creationId xmlns="" xmlns:a16="http://schemas.microsoft.com/office/drawing/2014/main" id="{33DB7307-AB83-D743-AEC1-304A8549107B}"/>
              </a:ext>
            </a:extLst>
          </p:cNvPr>
          <p:cNvSpPr>
            <a:spLocks noGrp="1"/>
          </p:cNvSpPr>
          <p:nvPr>
            <p:ph type="body" sz="quarter" idx="19"/>
          </p:nvPr>
        </p:nvSpPr>
        <p:spPr>
          <a:xfrm>
            <a:off x="37673280" y="9130301"/>
            <a:ext cx="11412220" cy="6093976"/>
          </a:xfrm>
        </p:spPr>
        <p:txBody>
          <a:bodyPr/>
          <a:lstStyle/>
          <a:p>
            <a:r>
              <a:rPr lang="en-US" dirty="0" smtClean="0"/>
              <a:t>Although elements of all 4 Ms concepts were included in our Delirium Care Pathway ADAPT program since 2012, integrating them into the 4M framework seemed to enhance their effectiveness. Staff verbalized a more comprehensive understanding of the prevention and management strategies for patients at increased risk of delirium.  Hospital leadership was able to relate to the Age Friendly movement. </a:t>
            </a:r>
            <a:endParaRPr lang="en-US" dirty="0"/>
          </a:p>
        </p:txBody>
      </p:sp>
      <p:sp>
        <p:nvSpPr>
          <p:cNvPr id="60" name="Text Placeholder 59">
            <a:extLst>
              <a:ext uri="{FF2B5EF4-FFF2-40B4-BE49-F238E27FC236}">
                <a16:creationId xmlns="" xmlns:a16="http://schemas.microsoft.com/office/drawing/2014/main" id="{31B15E13-3048-BC46-B4AA-B0111DB50BE9}"/>
              </a:ext>
            </a:extLst>
          </p:cNvPr>
          <p:cNvSpPr>
            <a:spLocks noGrp="1"/>
          </p:cNvSpPr>
          <p:nvPr>
            <p:ph type="body" sz="quarter" idx="20"/>
          </p:nvPr>
        </p:nvSpPr>
        <p:spPr>
          <a:xfrm>
            <a:off x="37673280" y="17219612"/>
            <a:ext cx="11412220" cy="3631763"/>
          </a:xfrm>
        </p:spPr>
        <p:txBody>
          <a:bodyPr/>
          <a:lstStyle/>
          <a:p>
            <a:r>
              <a:rPr lang="en-US" dirty="0" smtClean="0"/>
              <a:t>Superimposing the Age Friendly Health System framework on existing evidence based programs (including NICHE) can potentially enhance positive outcomes.</a:t>
            </a:r>
            <a:endParaRPr lang="en-US" dirty="0"/>
          </a:p>
        </p:txBody>
      </p:sp>
      <p:sp>
        <p:nvSpPr>
          <p:cNvPr id="61" name="Text Placeholder 60">
            <a:extLst>
              <a:ext uri="{FF2B5EF4-FFF2-40B4-BE49-F238E27FC236}">
                <a16:creationId xmlns="" xmlns:a16="http://schemas.microsoft.com/office/drawing/2014/main" id="{ED7842C6-A926-2B44-B72A-A04AE4B60E9B}"/>
              </a:ext>
            </a:extLst>
          </p:cNvPr>
          <p:cNvSpPr>
            <a:spLocks noGrp="1"/>
          </p:cNvSpPr>
          <p:nvPr>
            <p:ph type="body" sz="quarter" idx="21"/>
          </p:nvPr>
        </p:nvSpPr>
        <p:spPr>
          <a:xfrm>
            <a:off x="37673280" y="25373012"/>
            <a:ext cx="11412220" cy="4859338"/>
          </a:xfrm>
        </p:spPr>
        <p:txBody>
          <a:bodyPr/>
          <a:lstStyle/>
          <a:p>
            <a:r>
              <a:rPr lang="en-US" dirty="0" smtClean="0"/>
              <a:t>Berman, A., John, T., Foundation, A. H., Mate, K., &amp; </a:t>
            </a:r>
            <a:r>
              <a:rPr lang="en-US" dirty="0" err="1" smtClean="0"/>
              <a:t>Pelton</a:t>
            </a:r>
            <a:r>
              <a:rPr lang="en-US" dirty="0" smtClean="0"/>
              <a:t>, L. (2018). Age-Friendly Health  </a:t>
            </a:r>
          </a:p>
          <a:p>
            <a:r>
              <a:rPr lang="en-US" dirty="0" smtClean="0"/>
              <a:t>        Systems : The 4Ms : Interventions and Actions What Matters, </a:t>
            </a:r>
            <a:r>
              <a:rPr lang="en-US" i="1" dirty="0" smtClean="0"/>
              <a:t>6</a:t>
            </a:r>
            <a:r>
              <a:rPr lang="en-US" dirty="0" smtClean="0"/>
              <a:t>(35), 87–88.</a:t>
            </a:r>
          </a:p>
          <a:p>
            <a:r>
              <a:rPr lang="en-US" b="1" dirty="0" smtClean="0"/>
              <a:t> </a:t>
            </a:r>
            <a:endParaRPr lang="en-US" dirty="0" smtClean="0"/>
          </a:p>
          <a:p>
            <a:r>
              <a:rPr lang="en-US" dirty="0" smtClean="0"/>
              <a:t>Fulmer, T. et al, (2019). Try This: Age-friendly health system: The 4ms. Try This: Best Practices     </a:t>
            </a:r>
          </a:p>
          <a:p>
            <a:r>
              <a:rPr lang="en-US" dirty="0" smtClean="0"/>
              <a:t>        in Nursing Care of Older Adults.</a:t>
            </a:r>
          </a:p>
          <a:p>
            <a:endParaRPr lang="en-US" dirty="0"/>
          </a:p>
        </p:txBody>
      </p:sp>
      <p:pic>
        <p:nvPicPr>
          <p:cNvPr id="2" name="Picture 1"/>
          <p:cNvPicPr>
            <a:picLocks noChangeAspect="1"/>
          </p:cNvPicPr>
          <p:nvPr/>
        </p:nvPicPr>
        <p:blipFill>
          <a:blip r:embed="rId4"/>
          <a:stretch>
            <a:fillRect/>
          </a:stretch>
        </p:blipFill>
        <p:spPr>
          <a:xfrm>
            <a:off x="1265872" y="5682712"/>
            <a:ext cx="8486775" cy="3800475"/>
          </a:xfrm>
          <a:prstGeom prst="rect">
            <a:avLst/>
          </a:prstGeom>
        </p:spPr>
      </p:pic>
      <p:sp>
        <p:nvSpPr>
          <p:cNvPr id="62" name="Text Placeholder 61">
            <a:extLst>
              <a:ext uri="{FF2B5EF4-FFF2-40B4-BE49-F238E27FC236}">
                <a16:creationId xmlns="" xmlns:a16="http://schemas.microsoft.com/office/drawing/2014/main" id="{10DB6F21-F7CC-B342-A363-776649B4BB37}"/>
              </a:ext>
            </a:extLst>
          </p:cNvPr>
          <p:cNvSpPr>
            <a:spLocks noGrp="1"/>
          </p:cNvSpPr>
          <p:nvPr>
            <p:ph type="body" sz="quarter" idx="22"/>
          </p:nvPr>
        </p:nvSpPr>
        <p:spPr>
          <a:xfrm>
            <a:off x="-1" y="5682712"/>
            <a:ext cx="11045689" cy="23311388"/>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smtClean="0"/>
              <a:t>8% reduction annually; 40% reduction over 5 years 2012-2018.</a:t>
            </a:r>
          </a:p>
          <a:p>
            <a:endParaRPr lang="en-US" dirty="0"/>
          </a:p>
          <a:p>
            <a:r>
              <a:rPr lang="en-US" dirty="0" smtClean="0"/>
              <a:t>Delirium attributable day= any day that any </a:t>
            </a:r>
          </a:p>
          <a:p>
            <a:r>
              <a:rPr lang="en-US" dirty="0" smtClean="0"/>
              <a:t>inpatient had at least positive delirium screen (CAM or CAM-ICU). Patients are screened for delirium every 8 hours.</a:t>
            </a:r>
          </a:p>
          <a:p>
            <a:endParaRPr lang="en-US" dirty="0" smtClean="0"/>
          </a:p>
          <a:p>
            <a:endParaRPr lang="en-US" dirty="0"/>
          </a:p>
          <a:p>
            <a:endParaRPr lang="en-US" dirty="0" smtClean="0"/>
          </a:p>
          <a:p>
            <a:endParaRPr lang="en-US" dirty="0" smtClean="0"/>
          </a:p>
          <a:p>
            <a:r>
              <a:rPr lang="en-US" sz="2800" b="1" dirty="0" smtClean="0"/>
              <a:t>Delirium/Acute Encephalopathy Care Pathway</a:t>
            </a:r>
          </a:p>
          <a:p>
            <a:endParaRPr lang="en-US" sz="2800" b="1" dirty="0"/>
          </a:p>
          <a:p>
            <a:endParaRPr lang="en-US" dirty="0"/>
          </a:p>
        </p:txBody>
      </p:sp>
      <p:sp>
        <p:nvSpPr>
          <p:cNvPr id="63" name="Text Placeholder 62">
            <a:extLst>
              <a:ext uri="{FF2B5EF4-FFF2-40B4-BE49-F238E27FC236}">
                <a16:creationId xmlns="" xmlns:a16="http://schemas.microsoft.com/office/drawing/2014/main" id="{5AA1EFB5-95F1-4146-AC2E-4CF6C4F0D32C}"/>
              </a:ext>
            </a:extLst>
          </p:cNvPr>
          <p:cNvSpPr>
            <a:spLocks noGrp="1"/>
          </p:cNvSpPr>
          <p:nvPr>
            <p:ph type="body" sz="quarter" idx="23"/>
          </p:nvPr>
        </p:nvSpPr>
        <p:spPr>
          <a:xfrm>
            <a:off x="829493" y="1771358"/>
            <a:ext cx="9387840" cy="2901724"/>
          </a:xfrm>
        </p:spPr>
        <p:txBody>
          <a:bodyPr/>
          <a:lstStyle/>
          <a:p>
            <a:r>
              <a:rPr lang="en-US" dirty="0" smtClean="0"/>
              <a:t>Background: ADAPT Program</a:t>
            </a:r>
            <a:endParaRPr lang="en-US" dirty="0"/>
          </a:p>
        </p:txBody>
      </p:sp>
      <p:sp>
        <p:nvSpPr>
          <p:cNvPr id="64" name="Text Placeholder 63">
            <a:extLst>
              <a:ext uri="{FF2B5EF4-FFF2-40B4-BE49-F238E27FC236}">
                <a16:creationId xmlns="" xmlns:a16="http://schemas.microsoft.com/office/drawing/2014/main" id="{BF864E84-DDFC-654C-8BEB-9E1314FF1983}"/>
              </a:ext>
            </a:extLst>
          </p:cNvPr>
          <p:cNvSpPr>
            <a:spLocks noGrp="1"/>
          </p:cNvSpPr>
          <p:nvPr>
            <p:ph type="body" sz="quarter" idx="24"/>
          </p:nvPr>
        </p:nvSpPr>
        <p:spPr/>
        <p:txBody>
          <a:bodyPr/>
          <a:lstStyle/>
          <a:p>
            <a:r>
              <a:rPr lang="en-US" dirty="0" smtClean="0"/>
              <a:t>Delirium Outcomes in an Age Friendly Environment</a:t>
            </a:r>
            <a:endParaRPr lang="en-US" dirty="0"/>
          </a:p>
        </p:txBody>
      </p:sp>
      <p:sp>
        <p:nvSpPr>
          <p:cNvPr id="65" name="Text Placeholder 64">
            <a:extLst>
              <a:ext uri="{FF2B5EF4-FFF2-40B4-BE49-F238E27FC236}">
                <a16:creationId xmlns="" xmlns:a16="http://schemas.microsoft.com/office/drawing/2014/main" id="{BBA8F2BF-AB38-4A48-AE13-288171D7776B}"/>
              </a:ext>
            </a:extLst>
          </p:cNvPr>
          <p:cNvSpPr>
            <a:spLocks noGrp="1"/>
          </p:cNvSpPr>
          <p:nvPr>
            <p:ph type="body" sz="quarter" idx="25"/>
          </p:nvPr>
        </p:nvSpPr>
        <p:spPr/>
        <p:txBody>
          <a:bodyPr/>
          <a:lstStyle/>
          <a:p>
            <a:r>
              <a:rPr lang="en-US" dirty="0" smtClean="0"/>
              <a:t>Christine </a:t>
            </a:r>
            <a:r>
              <a:rPr lang="en-US" dirty="0" err="1" smtClean="0"/>
              <a:t>Waszynski</a:t>
            </a:r>
            <a:r>
              <a:rPr lang="en-US" dirty="0" smtClean="0"/>
              <a:t> DNP, APRN, GNP-BC, FAAN</a:t>
            </a:r>
          </a:p>
          <a:p>
            <a:r>
              <a:rPr lang="en-US" dirty="0" smtClean="0"/>
              <a:t>Robert Dicks, MD, FACP  Hartford Hospital, Hartford CT</a:t>
            </a:r>
          </a:p>
          <a:p>
            <a:endParaRPr lang="en-US" dirty="0"/>
          </a:p>
        </p:txBody>
      </p:sp>
      <p:pic>
        <p:nvPicPr>
          <p:cNvPr id="18" name="Picture 17"/>
          <p:cNvPicPr/>
          <p:nvPr/>
        </p:nvPicPr>
        <p:blipFill>
          <a:blip r:embed="rId5"/>
          <a:stretch>
            <a:fillRect/>
          </a:stretch>
        </p:blipFill>
        <p:spPr>
          <a:xfrm>
            <a:off x="24950057" y="15924212"/>
            <a:ext cx="11443063" cy="13622250"/>
          </a:xfrm>
          <a:prstGeom prst="rect">
            <a:avLst/>
          </a:prstGeom>
        </p:spPr>
      </p:pic>
      <p:sp>
        <p:nvSpPr>
          <p:cNvPr id="19" name="TextBox 18"/>
          <p:cNvSpPr txBox="1"/>
          <p:nvPr/>
        </p:nvSpPr>
        <p:spPr>
          <a:xfrm>
            <a:off x="28520570" y="19747468"/>
            <a:ext cx="3802743" cy="369332"/>
          </a:xfrm>
          <a:prstGeom prst="rect">
            <a:avLst/>
          </a:prstGeom>
          <a:noFill/>
        </p:spPr>
        <p:txBody>
          <a:bodyPr wrap="square" rtlCol="0">
            <a:spAutoFit/>
          </a:bodyPr>
          <a:lstStyle/>
          <a:p>
            <a:r>
              <a:rPr lang="en-US" dirty="0" smtClean="0"/>
              <a:t>Reduction in CAM+ days with AFHS</a:t>
            </a:r>
            <a:endParaRPr lang="en-US" dirty="0"/>
          </a:p>
        </p:txBody>
      </p:sp>
      <p:sp>
        <p:nvSpPr>
          <p:cNvPr id="20" name="TextBox 19"/>
          <p:cNvSpPr txBox="1"/>
          <p:nvPr/>
        </p:nvSpPr>
        <p:spPr>
          <a:xfrm>
            <a:off x="33339314" y="25002608"/>
            <a:ext cx="3522887" cy="369332"/>
          </a:xfrm>
          <a:prstGeom prst="rect">
            <a:avLst/>
          </a:prstGeom>
          <a:noFill/>
        </p:spPr>
        <p:txBody>
          <a:bodyPr wrap="none" rtlCol="0">
            <a:spAutoFit/>
          </a:bodyPr>
          <a:lstStyle/>
          <a:p>
            <a:r>
              <a:rPr lang="en-US" dirty="0" smtClean="0"/>
              <a:t>Reduction in CAM + days with AFHS</a:t>
            </a:r>
            <a:endParaRPr lang="en-US" dirty="0"/>
          </a:p>
        </p:txBody>
      </p:sp>
      <p:pic>
        <p:nvPicPr>
          <p:cNvPr id="21" name="Content Placeholder 6"/>
          <p:cNvPicPr>
            <a:picLocks noGrp="1" noChangeAspect="1" noChangeArrowheads="1"/>
          </p:cNvPicPr>
          <p:nvPr>
            <p:ph idx="1"/>
          </p:nvPr>
        </p:nvPicPr>
        <p:blipFill>
          <a:blip r:embed="rId6"/>
          <a:srcRect/>
          <a:stretch>
            <a:fillRect/>
          </a:stretch>
        </p:blipFill>
        <p:spPr>
          <a:xfrm>
            <a:off x="685800" y="5895774"/>
            <a:ext cx="9646920" cy="5861451"/>
          </a:xfrm>
        </p:spPr>
      </p:pic>
      <p:pic>
        <p:nvPicPr>
          <p:cNvPr id="22" name="Content Placeholder 6"/>
          <p:cNvPicPr>
            <a:picLocks noGrp="1" noChangeAspect="1" noChangeArrowheads="1"/>
          </p:cNvPicPr>
          <p:nvPr>
            <p:ph idx="1"/>
          </p:nvPr>
        </p:nvPicPr>
        <p:blipFill>
          <a:blip r:embed="rId7"/>
          <a:srcRect/>
          <a:stretch>
            <a:fillRect/>
          </a:stretch>
        </p:blipFill>
        <p:spPr>
          <a:xfrm>
            <a:off x="0" y="4412974"/>
            <a:ext cx="11372850" cy="11511238"/>
          </a:xfrm>
        </p:spPr>
      </p:pic>
      <p:pic>
        <p:nvPicPr>
          <p:cNvPr id="4" name="Picture 3"/>
          <p:cNvPicPr>
            <a:picLocks noChangeAspect="1"/>
          </p:cNvPicPr>
          <p:nvPr/>
        </p:nvPicPr>
        <p:blipFill>
          <a:blip r:embed="rId8"/>
          <a:stretch>
            <a:fillRect/>
          </a:stretch>
        </p:blipFill>
        <p:spPr>
          <a:xfrm>
            <a:off x="341812" y="25373012"/>
            <a:ext cx="9875521" cy="2574139"/>
          </a:xfrm>
          <a:prstGeom prst="rect">
            <a:avLst/>
          </a:prstGeom>
        </p:spPr>
      </p:pic>
      <p:pic>
        <p:nvPicPr>
          <p:cNvPr id="5" name="Picture 4"/>
          <p:cNvPicPr>
            <a:picLocks noChangeAspect="1"/>
          </p:cNvPicPr>
          <p:nvPr/>
        </p:nvPicPr>
        <p:blipFill>
          <a:blip r:embed="rId9"/>
          <a:stretch>
            <a:fillRect/>
          </a:stretch>
        </p:blipFill>
        <p:spPr>
          <a:xfrm>
            <a:off x="163193" y="15924212"/>
            <a:ext cx="11159780" cy="855890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44400" y="30172025"/>
            <a:ext cx="609600" cy="609600"/>
          </a:xfrm>
          <a:prstGeom prst="rect">
            <a:avLst/>
          </a:prstGeom>
        </p:spPr>
      </p:pic>
    </p:spTree>
    <p:extLst>
      <p:ext uri="{BB962C8B-B14F-4D97-AF65-F5344CB8AC3E}">
        <p14:creationId xmlns:p14="http://schemas.microsoft.com/office/powerpoint/2010/main" val="1503249607"/>
      </p:ext>
    </p:extLst>
  </p:cSld>
  <p:clrMapOvr>
    <a:masterClrMapping/>
  </p:clrMapOvr>
  <mc:AlternateContent xmlns:mc="http://schemas.openxmlformats.org/markup-compatibility/2006" xmlns:p14="http://schemas.microsoft.com/office/powerpoint/2010/main">
    <mc:Choice Requires="p14">
      <p:transition spd="slow" p14:dur="2000" advTm="419466"/>
    </mc:Choice>
    <mc:Fallback xmlns="">
      <p:transition spd="slow" advTm="41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HHC Brand Colors">
      <a:dk1>
        <a:srgbClr val="000000"/>
      </a:dk1>
      <a:lt1>
        <a:srgbClr val="FFFFFF"/>
      </a:lt1>
      <a:dk2>
        <a:srgbClr val="535659"/>
      </a:dk2>
      <a:lt2>
        <a:srgbClr val="B3B6B8"/>
      </a:lt2>
      <a:accent1>
        <a:srgbClr val="0098C3"/>
      </a:accent1>
      <a:accent2>
        <a:srgbClr val="6E9934"/>
      </a:accent2>
      <a:accent3>
        <a:srgbClr val="A30083"/>
      </a:accent3>
      <a:accent4>
        <a:srgbClr val="D2492A"/>
      </a:accent4>
      <a:accent5>
        <a:srgbClr val="535659"/>
      </a:accent5>
      <a:accent6>
        <a:srgbClr val="EDEDED"/>
      </a:accent6>
      <a:hlink>
        <a:srgbClr val="3750D2"/>
      </a:hlink>
      <a:folHlink>
        <a:srgbClr val="93028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532</TotalTime>
  <Words>574</Words>
  <Application>Microsoft Office PowerPoint</Application>
  <PresentationFormat>Custom</PresentationFormat>
  <Paragraphs>33</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Verdana</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Winfried Quast</dc:creator>
  <cp:lastModifiedBy>Waszynski, Christine</cp:lastModifiedBy>
  <cp:revision>83</cp:revision>
  <cp:lastPrinted>2021-05-21T17:14:56Z</cp:lastPrinted>
  <dcterms:created xsi:type="dcterms:W3CDTF">2019-12-24T17:27:55Z</dcterms:created>
  <dcterms:modified xsi:type="dcterms:W3CDTF">2021-05-21T18:05:38Z</dcterms:modified>
</cp:coreProperties>
</file>